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7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1274552" cy="0"/>
          </a:xfrm>
          <a:prstGeom prst="line">
            <a:avLst/>
          </a:prstGeom>
          <a:noFill/>
          <a:ln w="9525">
            <a:solidFill>
              <a:srgbClr val="0A0A0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A0A0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LD3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445752" y="1371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COVER / 2026 ]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1F9AA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[ 01 / PRESENTATION ]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109728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9000" b="1" spc="-200" kern="0" dirty="0">
                <a:solidFill>
                  <a:srgbClr val="0A0A0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Strategy,
delivery and
</a:t>
            </a:r>
            <a:pPr indent="0" marL="0">
              <a:lnSpc>
                <a:spcPct val="95000"/>
              </a:lnSpc>
              <a:buNone/>
            </a:pPr>
            <a:r>
              <a:rPr lang="en-US" sz="9000" b="1" spc="-200" kern="0" dirty="0">
                <a:solidFill>
                  <a:srgbClr val="1F9AA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reputation.</a:t>
            </a:r>
            <a:endParaRPr lang="en-US" sz="9000" dirty="0"/>
          </a:p>
        </p:txBody>
      </p:sp>
      <p:sp>
        <p:nvSpPr>
          <p:cNvPr id="7" name="Text 5"/>
          <p:cNvSpPr/>
          <p:nvPr/>
        </p:nvSpPr>
        <p:spPr>
          <a:xfrm>
            <a:off x="457200" y="55778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B6B6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 independent communications consultancy.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6492240"/>
            <a:ext cx="11274552" cy="0"/>
          </a:xfrm>
          <a:prstGeom prst="line">
            <a:avLst/>
          </a:prstGeom>
          <a:noFill/>
          <a:ln w="9525">
            <a:solidFill>
              <a:srgbClr val="0A0A0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LAWRENCE DAVIES / FOUNDER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9902952" y="65379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LD-3.COM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1274552" cy="0"/>
          </a:xfrm>
          <a:prstGeom prst="line">
            <a:avLst/>
          </a:prstGeom>
          <a:noFill/>
          <a:ln w="9525">
            <a:solidFill>
              <a:srgbClr val="F7F7F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7F7F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LD3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445752" y="1371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F7F7F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SECTION 01 ]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25603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1F9AA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APPROACH ]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301752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0" b="1" spc="-300" kern="0" dirty="0">
                <a:solidFill>
                  <a:srgbClr val="F7F7F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How we work.</a:t>
            </a:r>
            <a:endParaRPr lang="en-US" sz="11000" dirty="0"/>
          </a:p>
        </p:txBody>
      </p:sp>
      <p:sp>
        <p:nvSpPr>
          <p:cNvPr id="7" name="Shape 5"/>
          <p:cNvSpPr/>
          <p:nvPr/>
        </p:nvSpPr>
        <p:spPr>
          <a:xfrm>
            <a:off x="457200" y="6492240"/>
            <a:ext cx="11274552" cy="0"/>
          </a:xfrm>
          <a:prstGeom prst="line">
            <a:avLst/>
          </a:prstGeom>
          <a:noFill/>
          <a:ln w="9525">
            <a:solidFill>
              <a:srgbClr val="F7F7F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65379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F7F7F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01 / 03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7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1274552" cy="0"/>
          </a:xfrm>
          <a:prstGeom prst="line">
            <a:avLst/>
          </a:prstGeom>
          <a:noFill/>
          <a:ln w="9525">
            <a:solidFill>
              <a:srgbClr val="0A0A0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A0A0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LD3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0" y="137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spc="3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PRINCIPLES ]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9902952" y="1371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457200" y="6492240"/>
            <a:ext cx="11274552" cy="0"/>
          </a:xfrm>
          <a:prstGeom prst="line">
            <a:avLst/>
          </a:prstGeom>
          <a:noFill/>
          <a:ln w="9525">
            <a:solidFill>
              <a:srgbClr val="0A0A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65379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Strategy. Delivery. Reputation.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902952" y="65379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ld-3.com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822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1F9AA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WHAT WE STAND FOR ]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128016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spc="-200" kern="0" dirty="0">
                <a:solidFill>
                  <a:srgbClr val="0A0A0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Three principles.</a:t>
            </a:r>
            <a:endParaRPr lang="en-US" sz="5400" dirty="0"/>
          </a:p>
        </p:txBody>
      </p:sp>
      <p:sp>
        <p:nvSpPr>
          <p:cNvPr id="11" name="Shape 9"/>
          <p:cNvSpPr/>
          <p:nvPr/>
        </p:nvSpPr>
        <p:spPr>
          <a:xfrm>
            <a:off x="457200" y="3108960"/>
            <a:ext cx="3474720" cy="0"/>
          </a:xfrm>
          <a:prstGeom prst="line">
            <a:avLst/>
          </a:prstGeom>
          <a:noFill/>
          <a:ln w="19050">
            <a:solidFill>
              <a:srgbClr val="0A0A0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324612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1F9AA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[ 01 ]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3703320"/>
            <a:ext cx="3474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spc="-100" kern="0" dirty="0">
                <a:solidFill>
                  <a:srgbClr val="0A0A0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Independent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457200" y="457200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A0A0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 agency overhead. No handoffs. Senior counsel, directly.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251960" y="3108960"/>
            <a:ext cx="3474720" cy="0"/>
          </a:xfrm>
          <a:prstGeom prst="line">
            <a:avLst/>
          </a:prstGeom>
          <a:noFill/>
          <a:ln w="19050">
            <a:solidFill>
              <a:srgbClr val="0A0A0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251960" y="324612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1F9AA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[ 02 ]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251960" y="3703320"/>
            <a:ext cx="3474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spc="-100" kern="0" dirty="0">
                <a:solidFill>
                  <a:srgbClr val="0A0A0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Cross-sector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4251960" y="457200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A0A0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Corporate, consumer, infrastructure and regulated environments.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8046720" y="3108960"/>
            <a:ext cx="3474720" cy="0"/>
          </a:xfrm>
          <a:prstGeom prst="line">
            <a:avLst/>
          </a:prstGeom>
          <a:noFill/>
          <a:ln w="19050">
            <a:solidFill>
              <a:srgbClr val="0A0A0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046720" y="324612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1F9AA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[ 03 ]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046720" y="3703320"/>
            <a:ext cx="3474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spc="-100" kern="0" dirty="0">
                <a:solidFill>
                  <a:srgbClr val="0A0A0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Trusted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8046720" y="457200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A0A0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By organisations and by agencies on the work that matters.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7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1274552" cy="0"/>
          </a:xfrm>
          <a:prstGeom prst="line">
            <a:avLst/>
          </a:prstGeom>
          <a:noFill/>
          <a:ln w="9525">
            <a:solidFill>
              <a:srgbClr val="0A0A0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A0A0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LD3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0" y="137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spc="3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PROFILE ]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9902952" y="1371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457200" y="6492240"/>
            <a:ext cx="11274552" cy="0"/>
          </a:xfrm>
          <a:prstGeom prst="line">
            <a:avLst/>
          </a:prstGeom>
          <a:noFill/>
          <a:ln w="9525">
            <a:solidFill>
              <a:srgbClr val="0A0A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65379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Strategy. Delivery. Reputation.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902952" y="65379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ld-3.com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57200" y="914400"/>
            <a:ext cx="3657600" cy="5029200"/>
          </a:xfrm>
          <a:prstGeom prst="rect">
            <a:avLst/>
          </a:prstGeom>
          <a:solidFill>
            <a:srgbClr val="E5E5E0"/>
          </a:solidFill>
          <a:ln w="9525">
            <a:solidFill>
              <a:srgbClr val="0A0A0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32918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4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PORTRAIT ]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57200" y="59893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LAWRENCE DAVIES / FOUNDER ]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480560" y="91440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1F9AA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ABOUT ]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480560" y="1280160"/>
            <a:ext cx="7315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800" b="1" spc="-100" kern="0" dirty="0">
                <a:solidFill>
                  <a:srgbClr val="0A0A0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Founded and led by Lawrence Davies.</a:t>
            </a:r>
            <a:endParaRPr lang="en-US" sz="3800" dirty="0"/>
          </a:p>
        </p:txBody>
      </p:sp>
      <p:sp>
        <p:nvSpPr>
          <p:cNvPr id="14" name="Text 12"/>
          <p:cNvSpPr/>
          <p:nvPr/>
        </p:nvSpPr>
        <p:spPr>
          <a:xfrm>
            <a:off x="4480560" y="3291840"/>
            <a:ext cx="71323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0A0A0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LD3 is an independent communications consultancy. We work directly with leadership teams, communications functions and agencies that need senior capacity on the work that matters.
</a:t>
            </a:r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0A0A0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Experience spans global brands, engineering and infrastructure organisations, government and the wider public sector.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7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1274552" cy="0"/>
          </a:xfrm>
          <a:prstGeom prst="line">
            <a:avLst/>
          </a:prstGeom>
          <a:noFill/>
          <a:ln w="9525">
            <a:solidFill>
              <a:srgbClr val="0A0A0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A0A0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LD3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0" y="137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spc="3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QUOTE ]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9902952" y="1371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457200" y="6492240"/>
            <a:ext cx="11274552" cy="0"/>
          </a:xfrm>
          <a:prstGeom prst="line">
            <a:avLst/>
          </a:prstGeom>
          <a:noFill/>
          <a:ln w="9525">
            <a:solidFill>
              <a:srgbClr val="0A0A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65379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Strategy. Delivery. Reputation.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902952" y="65379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ld-3.com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10972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1F9AA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[ 01 ]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1645920"/>
            <a:ext cx="109728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6400" b="1" spc="-200" kern="0" dirty="0">
                <a:solidFill>
                  <a:srgbClr val="0A0A0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“The work that matters</a:t>
            </a:r>
            <a:endParaRPr lang="en-US" sz="6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6400" b="1" spc="-200" kern="0" dirty="0">
                <a:solidFill>
                  <a:srgbClr val="0A0A0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rarely fits a retainer </a:t>
            </a:r>
            <a:endParaRPr lang="en-US" sz="6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6400" b="1" spc="-200" kern="0" dirty="0">
                <a:solidFill>
                  <a:srgbClr val="1F9AA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deck.</a:t>
            </a:r>
            <a:pPr indent="0" marL="0">
              <a:lnSpc>
                <a:spcPct val="100000"/>
              </a:lnSpc>
              <a:buNone/>
            </a:pPr>
            <a:r>
              <a:rPr lang="en-US" sz="6400" b="1" spc="-200" kern="0" dirty="0">
                <a:solidFill>
                  <a:srgbClr val="0A0A0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”</a:t>
            </a:r>
            <a:endParaRPr lang="en-US" sz="6400" dirty="0"/>
          </a:p>
        </p:txBody>
      </p:sp>
      <p:sp>
        <p:nvSpPr>
          <p:cNvPr id="11" name="Text 9"/>
          <p:cNvSpPr/>
          <p:nvPr/>
        </p:nvSpPr>
        <p:spPr>
          <a:xfrm>
            <a:off x="457200" y="56692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6B6B6B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— LAWRENCE DAVIES, FOUNDER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1274552" cy="0"/>
          </a:xfrm>
          <a:prstGeom prst="line">
            <a:avLst/>
          </a:prstGeom>
          <a:noFill/>
          <a:ln w="9525">
            <a:solidFill>
              <a:srgbClr val="F7F7F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7F7F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LD3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445752" y="1371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F7F7F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END ]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1F9AA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 GET IN TOUCH ]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109728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8400" b="1" spc="-200" kern="0" dirty="0">
                <a:solidFill>
                  <a:srgbClr val="F7F7F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Let's talk about</a:t>
            </a:r>
            <a:endParaRPr lang="en-US" sz="84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8400" b="1" spc="-200" kern="0" dirty="0">
                <a:solidFill>
                  <a:srgbClr val="F7F7F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work that </a:t>
            </a:r>
            <a:endParaRPr lang="en-US" sz="84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8400" b="1" spc="-200" kern="0" dirty="0">
                <a:solidFill>
                  <a:srgbClr val="1F9AA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matters.</a:t>
            </a:r>
            <a:endParaRPr lang="en-US" sz="8400" dirty="0"/>
          </a:p>
        </p:txBody>
      </p:sp>
      <p:sp>
        <p:nvSpPr>
          <p:cNvPr id="7" name="Shape 5"/>
          <p:cNvSpPr/>
          <p:nvPr/>
        </p:nvSpPr>
        <p:spPr>
          <a:xfrm>
            <a:off x="457200" y="5303520"/>
            <a:ext cx="11274552" cy="0"/>
          </a:xfrm>
          <a:prstGeom prst="line">
            <a:avLst/>
          </a:prstGeom>
          <a:noFill/>
          <a:ln w="6350">
            <a:solidFill>
              <a:srgbClr val="F7F7F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54406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1F9AA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EMAIL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57150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7F7F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hello@ld-3.com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389120" y="54406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1F9AA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LINKEDIN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389120" y="57150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7F7F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/in/lawrencedavies91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9601200" y="544068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1F9AA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WEB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601200" y="571500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F7F7F5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ld-3.com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LD3 Template</dc:title>
  <dc:subject>PptxGenJS Presentation</dc:subject>
  <dc:creator>PptxGenJS</dc:creator>
  <cp:lastModifiedBy>PptxGenJS</cp:lastModifiedBy>
  <cp:revision>1</cp:revision>
  <dcterms:created xsi:type="dcterms:W3CDTF">2026-06-08T12:07:57Z</dcterms:created>
  <dcterms:modified xsi:type="dcterms:W3CDTF">2026-06-08T12:07:57Z</dcterms:modified>
</cp:coreProperties>
</file>